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72" d="100"/>
          <a:sy n="72" d="100"/>
        </p:scale>
        <p:origin x="64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C5C31-0178-4EFB-BE79-D33FD9402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CEA5A6-E30A-4B75-9794-D3FA49DCC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5BE13-45B8-448B-AB47-C7DBFD9A0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6B8E7-6EFC-44F3-BD15-A9503BD7D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AE8F1-A3E1-4235-A07A-DA15F5DAB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4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A6ACB-83DA-4AFA-9F09-75351280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D81D3-91E5-470F-9801-3E96CAE2F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A9688-E1DE-4F9A-B507-E100AA4C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5C824-1413-42D0-89ED-C720CEC1C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15353-D10E-4FF2-85CC-0D9A0B4BC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F927C-B6A1-4A3E-B307-2B10100139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8E11CA-962F-46AF-A3C6-A9C03200A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25135-E75B-4DC0-B113-D18E3330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E08EA-056D-4892-B55A-1C43D8A0C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D527C-7A4F-4C3B-AAB7-3C8D84285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3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25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56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81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34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27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01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899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1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AAEF-DBC1-47D3-92EE-5E3D7845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FE3B2-C582-439D-ACB6-00547E3C2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CC396-F0C7-4834-80BC-78D672721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72A45-6DBB-490C-A149-A053966D3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28A97-6E20-4684-B8A9-AC6029B3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045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57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76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3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76A77-3021-44FD-BE64-45834EBA3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E1B60-86FA-4684-A694-AF398BD3C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B21B7-96E9-4DE1-A97E-7E32BE268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761BA-83EB-460D-9C87-93A9A044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C5FA2-4819-4CC0-A825-C3906E35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9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19422-B621-4E19-9424-6583F3F82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1316E-51F6-4C31-8FE1-E5CF2710B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B37F3-FF5E-4C8D-8895-C643B668F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870E0-2CCC-46C3-9DFA-E48AD6E50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5E6F0-EFDE-4691-9F76-1957667A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2AD8D-2A70-480D-A1A8-0E0AE6DE0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7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7B4F-AC67-4084-999A-5109FF1B3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7D8DB-7B72-40C1-B5D1-D830E1D74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FE575-0E9C-4CD1-BBCC-DAF6C2370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43326-B9C4-4C10-B4C9-B65BEA81B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394C8-BA81-40E0-9ECB-2FB46E500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8408D2-C81A-4B82-A582-8F135DDDE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1E634F-AAD0-4490-A278-F4BCE919F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CEECB5-D8B2-4F7E-833C-C0E4E9B50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6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42C66-31A4-44D7-8C51-A50CC059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FE3B23-A02F-4E6D-9D28-F23F88C7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60796-C993-4C04-96A1-4D42B98F8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34821-FEA7-4E19-98D9-05859B60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0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8A6F0C-BDC5-4CC8-ADFC-5720700A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8824EB-DBF3-41C2-A23E-3EA5D1F1E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D1FE4-FAA8-4FCE-AC15-F2E801AF5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4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D8A2-8BAE-40B1-94B9-6FA25AC8E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5CE17-0708-4A17-9241-1DC653AC8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3F548F-27A7-48A3-A3A5-0D38976D8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0C190-5301-461F-A26D-0DA3150E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35FE7-022C-4E89-B3EA-9A034CF09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CE38E-B555-49DB-B393-1BD9A090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0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6A764-DF41-4619-A8AD-C3DB0DFD4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C8E4B5-DBDA-4BF1-B421-18AB2F2D0A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8EB05-3355-4F3B-BE77-1712278E7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F0696-5203-4406-AE3F-3F9C0B1C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679BD-7FA6-4008-ABA8-5C6E72A0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DE31F-42DD-4789-84C4-FE0F7839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8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0BF2DB-B2FD-4B48-B47D-66FC6181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5D54B-E662-42F0-A733-DEAC06D1D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5F8D3-3BDF-4C23-978C-762EAD6AE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ADC99-D5C1-4BD6-8C84-A677F10120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7CC65-E6FF-4FE1-BEC5-0C8E132F1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A1669-CBB2-44CF-BB8D-D96B0E968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8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F6AE-D4A6-4B82-9606-63E3587BC59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1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35585" y="1013786"/>
            <a:ext cx="73815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3.6  </a:t>
            </a:r>
            <a:b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Derivatives of Logarithmic Functions</a:t>
            </a:r>
            <a:endParaRPr lang="en-US" sz="5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7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1A702F-FDF6-404E-A0C8-AD252C24C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162" y="1374825"/>
            <a:ext cx="6543675" cy="248602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524169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9FA5AA-2D86-40EC-8B78-976FB432D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578920"/>
            <a:ext cx="3638550" cy="4476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5B4235-C316-4686-ABD2-D1EC1046C5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37" y="1445142"/>
            <a:ext cx="5800725" cy="990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B8613FC-164C-46B3-92F3-EF96F7ACA7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36" y="2620040"/>
            <a:ext cx="580072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543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7FD13F-6C59-4F69-A6EB-EBAD3A4EA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78" y="399561"/>
            <a:ext cx="7058025" cy="8667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4E9861-0D1F-4072-92B9-AE930601BF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262" y="1528679"/>
            <a:ext cx="6972300" cy="209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6A8801-8885-43D5-B43A-AF4F1E7EB1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449" y="4579656"/>
            <a:ext cx="7019925" cy="1714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CB502F3-F621-4C33-9CB1-30ECC814EF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6717" y="3329513"/>
            <a:ext cx="2907524" cy="224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78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9E544C-DEA9-4A89-B8B2-7B351D815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549152"/>
            <a:ext cx="8296275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C47E30-408E-43E7-AA62-3BC52DD0FA5C}"/>
              </a:ext>
            </a:extLst>
          </p:cNvPr>
          <p:cNvSpPr txBox="1"/>
          <p:nvPr/>
        </p:nvSpPr>
        <p:spPr>
          <a:xfrm>
            <a:off x="802297" y="1541277"/>
            <a:ext cx="79130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learned many techniques to find derivatives for functions, and here is the last one. After this, we are going to look at various applications of differentiation.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 are two important formulas you have to memorize: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DA3C3E-7898-46FC-A6E5-8396E8D79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854" y="3234558"/>
            <a:ext cx="5800725" cy="12096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C3F591-D11D-40DA-982B-B8A51FC94D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854" y="4573773"/>
            <a:ext cx="5514975" cy="1181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0479F0-03C7-47CC-B641-CBAF5FBDCC58}"/>
              </a:ext>
            </a:extLst>
          </p:cNvPr>
          <p:cNvSpPr txBox="1"/>
          <p:nvPr/>
        </p:nvSpPr>
        <p:spPr>
          <a:xfrm>
            <a:off x="802297" y="5939516"/>
            <a:ext cx="794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second one is actually a special case of the 1</a:t>
            </a:r>
            <a:r>
              <a:rPr lang="en-US" baseline="30000" dirty="0"/>
              <a:t>st</a:t>
            </a:r>
            <a:r>
              <a:rPr lang="en-US" dirty="0"/>
              <a:t> one when we replace “</a:t>
            </a:r>
            <a:r>
              <a:rPr lang="en-US" i="1" dirty="0"/>
              <a:t>a</a:t>
            </a:r>
            <a:r>
              <a:rPr lang="en-US" dirty="0"/>
              <a:t>” by “</a:t>
            </a:r>
            <a:r>
              <a:rPr lang="en-US" i="1" dirty="0"/>
              <a:t>e</a:t>
            </a:r>
            <a:r>
              <a:rPr lang="en-US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231351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4A12D7-CDF1-486A-A996-6FAF9A9C0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942" y="666750"/>
            <a:ext cx="691515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57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A95149-2C0D-4054-977C-0B39D5852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097" y="394260"/>
            <a:ext cx="6800850" cy="16192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B523130-54DC-4A5D-9612-12146F8C4F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097" y="3521249"/>
            <a:ext cx="68103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73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D3DFA0-9B6F-4666-94E8-9B5156BB7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456" y="704850"/>
            <a:ext cx="672465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9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3F6EA7-1E95-4A44-8BA9-1F9101086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456" y="603739"/>
            <a:ext cx="2771775" cy="609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002C49-6BBB-432B-8569-D219FE8C9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456" y="2314209"/>
            <a:ext cx="6810375" cy="25812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F61C2E-054C-4840-AA0B-7DB81CB59B3A}"/>
              </a:ext>
            </a:extLst>
          </p:cNvPr>
          <p:cNvSpPr txBox="1"/>
          <p:nvPr/>
        </p:nvSpPr>
        <p:spPr>
          <a:xfrm>
            <a:off x="929456" y="1492031"/>
            <a:ext cx="7194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Even though we can differentiate the logarithm right away, but I prefer the following more clever approach.</a:t>
            </a:r>
          </a:p>
        </p:txBody>
      </p:sp>
    </p:spTree>
    <p:extLst>
      <p:ext uri="{BB962C8B-B14F-4D97-AF65-F5344CB8AC3E}">
        <p14:creationId xmlns:p14="http://schemas.microsoft.com/office/powerpoint/2010/main" val="758820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89AAFECC-47C3-423A-822B-EA025AE36E9E}"/>
              </a:ext>
            </a:extLst>
          </p:cNvPr>
          <p:cNvGrpSpPr/>
          <p:nvPr/>
        </p:nvGrpSpPr>
        <p:grpSpPr>
          <a:xfrm>
            <a:off x="-77325" y="696400"/>
            <a:ext cx="8560413" cy="7278760"/>
            <a:chOff x="-77325" y="696400"/>
            <a:chExt cx="8560413" cy="727876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79C678E-75E3-43F6-B2C1-A3A1792902D4}"/>
                </a:ext>
              </a:extLst>
            </p:cNvPr>
            <p:cNvGrpSpPr/>
            <p:nvPr/>
          </p:nvGrpSpPr>
          <p:grpSpPr>
            <a:xfrm>
              <a:off x="1133475" y="696400"/>
              <a:ext cx="7349613" cy="7278760"/>
              <a:chOff x="1133475" y="696400"/>
              <a:chExt cx="7349613" cy="7278760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CE05D4D3-D85F-4E23-902E-DB8C1D20BE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133475" y="696400"/>
                <a:ext cx="6877050" cy="3400425"/>
              </a:xfrm>
              <a:prstGeom prst="rect">
                <a:avLst/>
              </a:prstGeom>
            </p:spPr>
          </p:pic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E6E97F16-0BF4-42C7-A45E-2D532D672D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82538" y="4601035"/>
                <a:ext cx="4400550" cy="1343025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0A2DF7A2-1DAC-40EC-8D62-1CA9CADB13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3475" y="4348040"/>
                <a:ext cx="2636520" cy="3627120"/>
              </a:xfrm>
              <a:prstGeom prst="rect">
                <a:avLst/>
              </a:prstGeom>
            </p:spPr>
          </p:pic>
        </p:grpSp>
        <p:sp>
          <p:nvSpPr>
            <p:cNvPr id="4" name="Speech Bubble: Oval 3">
              <a:extLst>
                <a:ext uri="{FF2B5EF4-FFF2-40B4-BE49-F238E27FC236}">
                  <a16:creationId xmlns:a16="http://schemas.microsoft.com/office/drawing/2014/main" id="{6425C04E-2434-452C-9313-A210D97025AE}"/>
                </a:ext>
              </a:extLst>
            </p:cNvPr>
            <p:cNvSpPr/>
            <p:nvPr/>
          </p:nvSpPr>
          <p:spPr>
            <a:xfrm>
              <a:off x="3505200" y="5486400"/>
              <a:ext cx="1336431" cy="568198"/>
            </a:xfrm>
            <a:prstGeom prst="wedgeEllipseCallout">
              <a:avLst>
                <a:gd name="adj1" fmla="val -67324"/>
                <a:gd name="adj2" fmla="val 653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Slope is positive on this side</a:t>
              </a:r>
            </a:p>
          </p:txBody>
        </p:sp>
        <p:sp>
          <p:nvSpPr>
            <p:cNvPr id="8" name="Speech Bubble: Oval 7">
              <a:extLst>
                <a:ext uri="{FF2B5EF4-FFF2-40B4-BE49-F238E27FC236}">
                  <a16:creationId xmlns:a16="http://schemas.microsoft.com/office/drawing/2014/main" id="{47EE4EE5-102F-4DA7-805B-CB16CEDEB1B9}"/>
                </a:ext>
              </a:extLst>
            </p:cNvPr>
            <p:cNvSpPr/>
            <p:nvPr/>
          </p:nvSpPr>
          <p:spPr>
            <a:xfrm>
              <a:off x="-77325" y="5486400"/>
              <a:ext cx="1336431" cy="568198"/>
            </a:xfrm>
            <a:prstGeom prst="wedgeEllipseCallout">
              <a:avLst>
                <a:gd name="adj1" fmla="val 60690"/>
                <a:gd name="adj2" fmla="val 679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Slope is negative on this side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78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5870C5-3A4F-418A-8F24-FE18003C9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1880729"/>
            <a:ext cx="7200900" cy="4314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799E20-DB0F-41E6-993F-7AFFED977C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770" y="556119"/>
            <a:ext cx="4048125" cy="4286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1F79E9-B6F5-4CDD-9074-2405D2A9A882}"/>
              </a:ext>
            </a:extLst>
          </p:cNvPr>
          <p:cNvSpPr txBox="1"/>
          <p:nvPr/>
        </p:nvSpPr>
        <p:spPr>
          <a:xfrm>
            <a:off x="1332946" y="1109571"/>
            <a:ext cx="7081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logarithms, we can differentiate some complicated functions such as the one below. </a:t>
            </a:r>
          </a:p>
        </p:txBody>
      </p:sp>
    </p:spTree>
    <p:extLst>
      <p:ext uri="{BB962C8B-B14F-4D97-AF65-F5344CB8AC3E}">
        <p14:creationId xmlns:p14="http://schemas.microsoft.com/office/powerpoint/2010/main" val="3719434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72DF34-C92A-437B-B49F-DC67963F3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" y="353136"/>
            <a:ext cx="8543925" cy="20859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159254-1B30-4B51-8375-D1E1EF2CE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27" y="2664009"/>
            <a:ext cx="199072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3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117</Words>
  <Application>Microsoft Office PowerPoint</Application>
  <PresentationFormat>On-screen Show (4:3)</PresentationFormat>
  <Paragraphs>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18</cp:revision>
  <dcterms:created xsi:type="dcterms:W3CDTF">2019-07-19T23:18:08Z</dcterms:created>
  <dcterms:modified xsi:type="dcterms:W3CDTF">2020-03-23T21:52:10Z</dcterms:modified>
</cp:coreProperties>
</file>